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4" r:id="rId2"/>
    <p:sldMasterId id="2147483669" r:id="rId3"/>
  </p:sldMasterIdLst>
  <p:notesMasterIdLst>
    <p:notesMasterId r:id="rId18"/>
  </p:notesMasterIdLst>
  <p:sldIdLst>
    <p:sldId id="267" r:id="rId4"/>
    <p:sldId id="256" r:id="rId5"/>
    <p:sldId id="257" r:id="rId6"/>
    <p:sldId id="258" r:id="rId7"/>
    <p:sldId id="259" r:id="rId8"/>
    <p:sldId id="260" r:id="rId9"/>
    <p:sldId id="262" r:id="rId10"/>
    <p:sldId id="261" r:id="rId11"/>
    <p:sldId id="263" r:id="rId12"/>
    <p:sldId id="264" r:id="rId13"/>
    <p:sldId id="265" r:id="rId14"/>
    <p:sldId id="269" r:id="rId15"/>
    <p:sldId id="270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71"/>
    <p:restoredTop sz="94671"/>
  </p:normalViewPr>
  <p:slideViewPr>
    <p:cSldViewPr snapToGrid="0" snapToObjects="1">
      <p:cViewPr varScale="1">
        <p:scale>
          <a:sx n="100" d="100"/>
          <a:sy n="100" d="100"/>
        </p:scale>
        <p:origin x="52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FB0CA-C74D-8940-99C8-D74D8EF17780}" type="datetimeFigureOut">
              <a:rPr lang="en-US" smtClean="0"/>
              <a:t>11/3/17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1304C-E952-C346-8186-752122F2A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63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5936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83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0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91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4"/>
          <p:cNvSpPr/>
          <p:nvPr/>
        </p:nvSpPr>
        <p:spPr>
          <a:xfrm>
            <a:off x="7658782" y="0"/>
            <a:ext cx="2986479" cy="6858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Rectangle 13"/>
          <p:cNvSpPr/>
          <p:nvPr/>
        </p:nvSpPr>
        <p:spPr>
          <a:xfrm>
            <a:off x="0" y="0"/>
            <a:ext cx="7658783" cy="6858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8" name="Rectangle 16"/>
          <p:cNvSpPr/>
          <p:nvPr/>
        </p:nvSpPr>
        <p:spPr>
          <a:xfrm>
            <a:off x="10639245" y="-11563"/>
            <a:ext cx="1552756" cy="6881125"/>
          </a:xfrm>
          <a:prstGeom prst="rect">
            <a:avLst/>
          </a:prstGeom>
          <a:solidFill>
            <a:schemeClr val="accent1">
              <a:lumOff val="745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9" name="Rectangle 14"/>
          <p:cNvSpPr/>
          <p:nvPr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20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0"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 kern="0">
                <a:solidFill>
                  <a:srgbClr val="1C3649"/>
                </a:solidFill>
                <a:sym typeface="Arial"/>
              </a:rPr>
              <a:t>IBM </a:t>
            </a:r>
            <a:r>
              <a:rPr sz="1400" b="1" kern="0">
                <a:solidFill>
                  <a:srgbClr val="1C3649"/>
                </a:solidFill>
                <a:sym typeface="Arial"/>
              </a:rPr>
              <a:t>Cloud</a:t>
            </a:r>
          </a:p>
        </p:txBody>
      </p:sp>
      <p:sp>
        <p:nvSpPr>
          <p:cNvPr id="23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254000" y="2869319"/>
            <a:ext cx="5914788" cy="609885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3600">
                <a:solidFill>
                  <a:srgbClr val="DBD6D6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dirty="0"/>
              <a:t>Sub-title</a:t>
            </a:r>
          </a:p>
        </p:txBody>
      </p:sp>
      <p:sp>
        <p:nvSpPr>
          <p:cNvPr id="24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254000" y="4057355"/>
            <a:ext cx="5914788" cy="350663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1800">
                <a:solidFill>
                  <a:srgbClr val="FFFFFF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dirty="0"/>
              <a:t>Presenter Name(s)</a:t>
            </a:r>
          </a:p>
        </p:txBody>
      </p:sp>
      <p:sp>
        <p:nvSpPr>
          <p:cNvPr id="25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254000" y="4408015"/>
            <a:ext cx="5914788" cy="350663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1800">
                <a:solidFill>
                  <a:srgbClr val="FFFFFF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Date</a:t>
            </a:r>
          </a:p>
        </p:txBody>
      </p:sp>
      <p:sp>
        <p:nvSpPr>
          <p:cNvPr id="26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254000" y="2099322"/>
            <a:ext cx="5914788" cy="769999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4800" b="1">
                <a:solidFill>
                  <a:schemeClr val="accent4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dirty="0"/>
              <a:t>Presentation Title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0"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 kern="0">
                <a:solidFill>
                  <a:srgbClr val="1C3649"/>
                </a:solidFill>
                <a:sym typeface="Arial"/>
              </a:rPr>
              <a:t>IBM </a:t>
            </a:r>
            <a:r>
              <a:rPr sz="1400" b="1" kern="0">
                <a:solidFill>
                  <a:srgbClr val="1C3649"/>
                </a:solidFill>
                <a:sym typeface="Arial"/>
              </a:rPr>
              <a:t>Cloud</a:t>
            </a:r>
          </a:p>
        </p:txBody>
      </p:sp>
      <p:sp>
        <p:nvSpPr>
          <p:cNvPr id="311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hangingPunct="0"/>
            <a:r>
              <a:rPr kern="0"/>
              <a:t>Internal and Business Partner Use Only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pPr hangingPunct="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254000" y="254000"/>
            <a:ext cx="11674764" cy="521223"/>
          </a:xfrm>
          <a:prstGeom prst="rect">
            <a:avLst/>
          </a:prstGeom>
        </p:spPr>
        <p:txBody>
          <a:bodyPr lIns="45718" tIns="45718" rIns="45718" bIns="45718"/>
          <a:lstStyle>
            <a:lvl1pPr defTabSz="777240">
              <a:lnSpc>
                <a:spcPct val="90000"/>
              </a:lnSpc>
              <a:defRPr sz="3000" b="1">
                <a:solidFill>
                  <a:schemeClr val="accent4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dirty="0"/>
              <a:t>Slide title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lank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ctangle 14"/>
          <p:cNvSpPr/>
          <p:nvPr userDrawn="1"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23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Line"/>
          <p:cNvSpPr/>
          <p:nvPr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pPr hangingPunct="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hangingPunct="0"/>
            <a:r>
              <a:rPr kern="0"/>
              <a:t>Internal and Business Partner Use Only</a:t>
            </a:r>
          </a:p>
        </p:txBody>
      </p:sp>
      <p:sp>
        <p:nvSpPr>
          <p:cNvPr id="326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254000" y="254000"/>
            <a:ext cx="11674764" cy="521223"/>
          </a:xfrm>
          <a:prstGeom prst="rect">
            <a:avLst/>
          </a:prstGeom>
        </p:spPr>
        <p:txBody>
          <a:bodyPr lIns="45718" tIns="45718" rIns="45718" bIns="45718"/>
          <a:lstStyle>
            <a:lvl1pPr defTabSz="777240">
              <a:lnSpc>
                <a:spcPct val="90000"/>
              </a:lnSpc>
              <a:defRPr sz="3000" b="1">
                <a:solidFill>
                  <a:schemeClr val="accent4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Slide title</a:t>
            </a:r>
          </a:p>
        </p:txBody>
      </p:sp>
      <p:sp>
        <p:nvSpPr>
          <p:cNvPr id="327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0"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 kern="0">
                <a:solidFill>
                  <a:srgbClr val="1C3649"/>
                </a:solidFill>
                <a:sym typeface="Arial"/>
              </a:rPr>
              <a:t>IBM </a:t>
            </a:r>
            <a:r>
              <a:rPr sz="1400" b="1" kern="0">
                <a:solidFill>
                  <a:srgbClr val="1C3649"/>
                </a:solidFill>
                <a:sym typeface="Arial"/>
              </a:rPr>
              <a:t>Cloud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Thank You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Rectangle 14"/>
          <p:cNvSpPr/>
          <p:nvPr userDrawn="1"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49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0"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 kern="0">
                <a:solidFill>
                  <a:srgbClr val="1C3649"/>
                </a:solidFill>
                <a:sym typeface="Arial"/>
              </a:rPr>
              <a:t>IBM </a:t>
            </a:r>
            <a:r>
              <a:rPr sz="1400" b="1" kern="0">
                <a:solidFill>
                  <a:srgbClr val="1C3649"/>
                </a:solidFill>
                <a:sym typeface="Arial"/>
              </a:rPr>
              <a:t>Cloud</a:t>
            </a:r>
          </a:p>
        </p:txBody>
      </p:sp>
      <p:sp>
        <p:nvSpPr>
          <p:cNvPr id="351" name="Line"/>
          <p:cNvSpPr/>
          <p:nvPr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pPr hangingPunct="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Thank you"/>
          <p:cNvSpPr txBox="1">
            <a:spLocks noGrp="1"/>
          </p:cNvSpPr>
          <p:nvPr>
            <p:ph type="body" sz="quarter" idx="13"/>
          </p:nvPr>
        </p:nvSpPr>
        <p:spPr>
          <a:xfrm>
            <a:off x="254000" y="3429000"/>
            <a:ext cx="7449240" cy="1801371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9600" b="1">
                <a:solidFill>
                  <a:schemeClr val="accent5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Thank you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4"/>
          <p:cNvSpPr/>
          <p:nvPr/>
        </p:nvSpPr>
        <p:spPr>
          <a:xfrm>
            <a:off x="7658782" y="0"/>
            <a:ext cx="2986479" cy="6858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Rectangle 13"/>
          <p:cNvSpPr/>
          <p:nvPr/>
        </p:nvSpPr>
        <p:spPr>
          <a:xfrm>
            <a:off x="0" y="0"/>
            <a:ext cx="7658783" cy="6858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8" name="Rectangle 16"/>
          <p:cNvSpPr/>
          <p:nvPr/>
        </p:nvSpPr>
        <p:spPr>
          <a:xfrm>
            <a:off x="10639245" y="-11563"/>
            <a:ext cx="1552756" cy="6881125"/>
          </a:xfrm>
          <a:prstGeom prst="rect">
            <a:avLst/>
          </a:prstGeom>
          <a:solidFill>
            <a:schemeClr val="accent1">
              <a:lumOff val="745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9" name="Rectangle 14"/>
          <p:cNvSpPr/>
          <p:nvPr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20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0"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 kern="0">
                <a:solidFill>
                  <a:srgbClr val="1C3649"/>
                </a:solidFill>
                <a:sym typeface="Arial"/>
              </a:rPr>
              <a:t>IBM </a:t>
            </a:r>
            <a:r>
              <a:rPr sz="1400" b="1" kern="0">
                <a:solidFill>
                  <a:srgbClr val="1C3649"/>
                </a:solidFill>
                <a:sym typeface="Arial"/>
              </a:rPr>
              <a:t>Cloud</a:t>
            </a:r>
          </a:p>
        </p:txBody>
      </p:sp>
      <p:sp>
        <p:nvSpPr>
          <p:cNvPr id="22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hangingPunct="0"/>
            <a:r>
              <a:rPr kern="0"/>
              <a:t>Internal and Business Partner Use Only</a:t>
            </a:r>
          </a:p>
        </p:txBody>
      </p:sp>
      <p:sp>
        <p:nvSpPr>
          <p:cNvPr id="23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254000" y="2869319"/>
            <a:ext cx="5914788" cy="609885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3600">
                <a:solidFill>
                  <a:srgbClr val="DBD6D6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dirty="0"/>
              <a:t>Sub-title</a:t>
            </a:r>
          </a:p>
        </p:txBody>
      </p:sp>
      <p:sp>
        <p:nvSpPr>
          <p:cNvPr id="24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254000" y="4057355"/>
            <a:ext cx="5914788" cy="350663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1800">
                <a:solidFill>
                  <a:srgbClr val="FFFFFF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dirty="0"/>
              <a:t>Presenter Name(s)</a:t>
            </a:r>
          </a:p>
        </p:txBody>
      </p:sp>
      <p:sp>
        <p:nvSpPr>
          <p:cNvPr id="25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254000" y="4408015"/>
            <a:ext cx="5914788" cy="350663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1800">
                <a:solidFill>
                  <a:srgbClr val="FFFFFF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Date</a:t>
            </a:r>
          </a:p>
        </p:txBody>
      </p:sp>
      <p:sp>
        <p:nvSpPr>
          <p:cNvPr id="26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254000" y="2099322"/>
            <a:ext cx="5914788" cy="769999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4800" b="1">
                <a:solidFill>
                  <a:schemeClr val="accent4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dirty="0"/>
              <a:t>Presentation Title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0"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 kern="0">
                <a:solidFill>
                  <a:srgbClr val="1C3649"/>
                </a:solidFill>
                <a:sym typeface="Arial"/>
              </a:rPr>
              <a:t>IBM </a:t>
            </a:r>
            <a:r>
              <a:rPr sz="1400" b="1" kern="0">
                <a:solidFill>
                  <a:srgbClr val="1C3649"/>
                </a:solidFill>
                <a:sym typeface="Arial"/>
              </a:rPr>
              <a:t>Cloud</a:t>
            </a:r>
          </a:p>
        </p:txBody>
      </p:sp>
      <p:sp>
        <p:nvSpPr>
          <p:cNvPr id="311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hangingPunct="0"/>
            <a:r>
              <a:rPr kern="0"/>
              <a:t>Internal and Business Partner Use Only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pPr hangingPunct="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254000" y="254000"/>
            <a:ext cx="11674764" cy="521223"/>
          </a:xfrm>
          <a:prstGeom prst="rect">
            <a:avLst/>
          </a:prstGeom>
        </p:spPr>
        <p:txBody>
          <a:bodyPr lIns="45718" tIns="45718" rIns="45718" bIns="45718"/>
          <a:lstStyle>
            <a:lvl1pPr defTabSz="777240">
              <a:lnSpc>
                <a:spcPct val="90000"/>
              </a:lnSpc>
              <a:defRPr sz="3000" b="1">
                <a:solidFill>
                  <a:schemeClr val="accent4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dirty="0"/>
              <a:t>Slide title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lank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ctangle 14"/>
          <p:cNvSpPr/>
          <p:nvPr userDrawn="1"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23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Line"/>
          <p:cNvSpPr/>
          <p:nvPr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pPr hangingPunct="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hangingPunct="0"/>
            <a:r>
              <a:rPr kern="0"/>
              <a:t>Internal and Business Partner Use Only</a:t>
            </a:r>
          </a:p>
        </p:txBody>
      </p:sp>
      <p:sp>
        <p:nvSpPr>
          <p:cNvPr id="326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254000" y="254000"/>
            <a:ext cx="11674764" cy="521223"/>
          </a:xfrm>
          <a:prstGeom prst="rect">
            <a:avLst/>
          </a:prstGeom>
        </p:spPr>
        <p:txBody>
          <a:bodyPr lIns="45718" tIns="45718" rIns="45718" bIns="45718"/>
          <a:lstStyle>
            <a:lvl1pPr defTabSz="777240">
              <a:lnSpc>
                <a:spcPct val="90000"/>
              </a:lnSpc>
              <a:defRPr sz="3000" b="1">
                <a:solidFill>
                  <a:schemeClr val="accent4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Slide title</a:t>
            </a:r>
          </a:p>
        </p:txBody>
      </p:sp>
      <p:sp>
        <p:nvSpPr>
          <p:cNvPr id="327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0"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 kern="0">
                <a:solidFill>
                  <a:srgbClr val="1C3649"/>
                </a:solidFill>
                <a:sym typeface="Arial"/>
              </a:rPr>
              <a:t>IBM </a:t>
            </a:r>
            <a:r>
              <a:rPr sz="1400" b="1" kern="0">
                <a:solidFill>
                  <a:srgbClr val="1C3649"/>
                </a:solidFill>
                <a:sym typeface="Arial"/>
              </a:rPr>
              <a:t>Cloud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Thank You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Rectangle 14"/>
          <p:cNvSpPr/>
          <p:nvPr userDrawn="1"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49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0"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 kern="0">
                <a:solidFill>
                  <a:srgbClr val="1C3649"/>
                </a:solidFill>
                <a:sym typeface="Arial"/>
              </a:rPr>
              <a:t>IBM </a:t>
            </a:r>
            <a:r>
              <a:rPr sz="1400" b="1" kern="0">
                <a:solidFill>
                  <a:srgbClr val="1C3649"/>
                </a:solidFill>
                <a:sym typeface="Arial"/>
              </a:rPr>
              <a:t>Cloud</a:t>
            </a:r>
          </a:p>
        </p:txBody>
      </p:sp>
      <p:sp>
        <p:nvSpPr>
          <p:cNvPr id="351" name="Line"/>
          <p:cNvSpPr/>
          <p:nvPr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pPr hangingPunct="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hangingPunct="0"/>
            <a:r>
              <a:rPr kern="0"/>
              <a:t>Internal and Business Partner Use Only</a:t>
            </a:r>
          </a:p>
        </p:txBody>
      </p:sp>
      <p:sp>
        <p:nvSpPr>
          <p:cNvPr id="353" name="Thank you"/>
          <p:cNvSpPr txBox="1">
            <a:spLocks noGrp="1"/>
          </p:cNvSpPr>
          <p:nvPr>
            <p:ph type="body" sz="quarter" idx="13"/>
          </p:nvPr>
        </p:nvSpPr>
        <p:spPr>
          <a:xfrm>
            <a:off x="254000" y="3429000"/>
            <a:ext cx="7449240" cy="1801371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9600" b="1">
                <a:solidFill>
                  <a:schemeClr val="accent5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Thank you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42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7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03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38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8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656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58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67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8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theme" Target="../theme/theme2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theme" Target="../theme/theme3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FD93D-BEE5-C44B-B063-550CFD029C9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930FA-B15E-6C4D-AD02-013F5477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/>
          <p:nvPr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ibm_logo_dark blue-01.png" descr="ibm_logo_dark blue-0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0"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 kern="0">
                <a:solidFill>
                  <a:srgbClr val="1C3649"/>
                </a:solidFill>
                <a:sym typeface="Arial"/>
              </a:rPr>
              <a:t>IBM </a:t>
            </a:r>
            <a:r>
              <a:rPr sz="1400" b="1" kern="0">
                <a:solidFill>
                  <a:srgbClr val="1C3649"/>
                </a:solidFill>
                <a:sym typeface="Arial"/>
              </a:rPr>
              <a:t>Cloud</a:t>
            </a:r>
          </a:p>
        </p:txBody>
      </p:sp>
      <p:sp>
        <p:nvSpPr>
          <p:cNvPr id="10" name="Line"/>
          <p:cNvSpPr/>
          <p:nvPr userDrawn="1"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pPr hangingPunct="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382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transition spd="med"/>
  <p:txStyles>
    <p:titleStyle>
      <a:lvl1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635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1270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905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2540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3370383" marR="0" indent="-195384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4005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4640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5275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/>
          <p:nvPr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ibm_logo_dark blue-01.png" descr="ibm_logo_dark blue-0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hangingPunct="0"/>
            <a:r>
              <a:rPr kern="0"/>
              <a:t>Internal and Business Partner Use Only</a:t>
            </a:r>
          </a:p>
        </p:txBody>
      </p:sp>
      <p:sp>
        <p:nvSpPr>
          <p:cNvPr id="6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0"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 kern="0">
                <a:solidFill>
                  <a:srgbClr val="1C3649"/>
                </a:solidFill>
                <a:sym typeface="Arial"/>
              </a:rPr>
              <a:t>IBM </a:t>
            </a:r>
            <a:r>
              <a:rPr sz="1400" b="1" kern="0">
                <a:solidFill>
                  <a:srgbClr val="1C3649"/>
                </a:solidFill>
                <a:sym typeface="Arial"/>
              </a:rPr>
              <a:t>Cloud</a:t>
            </a:r>
          </a:p>
        </p:txBody>
      </p:sp>
      <p:sp>
        <p:nvSpPr>
          <p:cNvPr id="10" name="Line"/>
          <p:cNvSpPr/>
          <p:nvPr userDrawn="1"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pPr hangingPunct="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4397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</p:sldLayoutIdLst>
  <p:transition spd="med"/>
  <p:txStyles>
    <p:titleStyle>
      <a:lvl1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635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1270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905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2540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3370383" marR="0" indent="-195384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4005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4640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5275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jpe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jpeg"/><Relationship Id="rId10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hyperlink" Target="http://bluemix.net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 noGrp="1"/>
          </p:cNvSpPr>
          <p:nvPr>
            <p:ph type="body" idx="16"/>
          </p:nvPr>
        </p:nvSpPr>
        <p:spPr>
          <a:xfrm>
            <a:off x="279400" y="1794522"/>
            <a:ext cx="9639301" cy="769999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err="1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Bluemix</a:t>
            </a:r>
            <a:r>
              <a:rPr lang="ja-JP" altLang="en-US" dirty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のライト・アカウントで</a:t>
            </a:r>
            <a:r>
              <a:rPr lang="en-US" altLang="ja-JP" dirty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/>
            </a:r>
            <a:br>
              <a:rPr lang="en-US" altLang="ja-JP" dirty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</a:br>
            <a:r>
              <a:rPr lang="en-US" altLang="ja-JP" dirty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AI</a:t>
            </a:r>
            <a:r>
              <a:rPr lang="ja-JP" altLang="en-US" dirty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（</a:t>
            </a:r>
            <a:r>
              <a:rPr lang="en-US" altLang="ja-JP" dirty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Watson</a:t>
            </a:r>
            <a:r>
              <a:rPr lang="ja-JP" altLang="en-US" dirty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）アプリを作ってみよう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402" name="Subtitle 2"/>
          <p:cNvSpPr txBox="1">
            <a:spLocks noGrp="1"/>
          </p:cNvSpPr>
          <p:nvPr>
            <p:ph type="body" idx="14"/>
          </p:nvPr>
        </p:nvSpPr>
        <p:spPr>
          <a:xfrm>
            <a:off x="254000" y="4070701"/>
            <a:ext cx="5914788" cy="350663"/>
          </a:xfrm>
          <a:prstGeom prst="rect">
            <a:avLst/>
          </a:prstGeom>
        </p:spPr>
        <p:txBody>
          <a:bodyPr/>
          <a:lstStyle/>
          <a:p>
            <a:r>
              <a:rPr lang="ja-JP" altLang="en-US" sz="2000" dirty="0" smtClean="0">
                <a:latin typeface="Meiryo UI" charset="-128"/>
                <a:ea typeface="Meiryo UI" charset="-128"/>
                <a:cs typeface="Meiryo UI" charset="-128"/>
              </a:rPr>
              <a:t>日本アイ・ビー・エム株式会社</a:t>
            </a:r>
            <a:endParaRPr lang="en-US" altLang="ja-JP" sz="2000" dirty="0" smtClean="0">
              <a:latin typeface="Meiryo UI" charset="-128"/>
              <a:ea typeface="Meiryo UI" charset="-128"/>
              <a:cs typeface="Meiryo UI" charset="-128"/>
            </a:endParaRPr>
          </a:p>
          <a:p>
            <a:r>
              <a:rPr lang="ja-JP" altLang="en-US" sz="2000" dirty="0" smtClean="0">
                <a:latin typeface="Meiryo UI" charset="-128"/>
                <a:ea typeface="Meiryo UI" charset="-128"/>
                <a:cs typeface="Meiryo UI" charset="-128"/>
              </a:rPr>
              <a:t>クラウド事業 クラウドアドバイザー</a:t>
            </a:r>
            <a:endParaRPr lang="en-US" altLang="ja-JP" sz="2000" dirty="0" smtClean="0">
              <a:latin typeface="Meiryo UI" charset="-128"/>
              <a:ea typeface="Meiryo UI" charset="-128"/>
              <a:cs typeface="Meiryo UI" charset="-128"/>
            </a:endParaRPr>
          </a:p>
          <a:p>
            <a:endParaRPr lang="en-US" altLang="ja-JP" sz="2000" dirty="0" smtClean="0">
              <a:latin typeface="Meiryo UI" charset="-128"/>
              <a:ea typeface="Meiryo UI" charset="-128"/>
              <a:cs typeface="Meiryo UI" charset="-128"/>
            </a:endParaRPr>
          </a:p>
          <a:p>
            <a:r>
              <a:rPr lang="ja-JP" altLang="en-US" sz="2800" dirty="0" smtClean="0">
                <a:latin typeface="Meiryo UI" charset="-128"/>
                <a:ea typeface="Meiryo UI" charset="-128"/>
                <a:cs typeface="Meiryo UI" charset="-128"/>
              </a:rPr>
              <a:t>竹内 誠一</a:t>
            </a:r>
            <a:r>
              <a:rPr lang="en-US" altLang="ja-JP" sz="2800" dirty="0" smtClean="0">
                <a:latin typeface="Meiryo UI" charset="-128"/>
                <a:ea typeface="Meiryo UI" charset="-128"/>
                <a:cs typeface="Meiryo UI" charset="-128"/>
              </a:rPr>
              <a:t> </a:t>
            </a:r>
            <a:r>
              <a:rPr lang="en-US" altLang="ja-JP" sz="2000" dirty="0" err="1" smtClean="0">
                <a:latin typeface="Meiryo UI" charset="-128"/>
                <a:ea typeface="Meiryo UI" charset="-128"/>
                <a:cs typeface="Meiryo UI" charset="-128"/>
              </a:rPr>
              <a:t>takeyan@jp.ibm.com</a:t>
            </a:r>
            <a:endParaRPr lang="en-US" altLang="ja-JP" sz="2000" dirty="0" smtClean="0">
              <a:latin typeface="Meiryo UI" charset="-128"/>
              <a:ea typeface="Meiryo UI" charset="-128"/>
              <a:cs typeface="Meiryo UI" charset="-128"/>
            </a:endParaRPr>
          </a:p>
        </p:txBody>
      </p:sp>
      <p:sp>
        <p:nvSpPr>
          <p:cNvPr id="403" name="Subtitle 2"/>
          <p:cNvSpPr txBox="1">
            <a:spLocks noGrp="1"/>
          </p:cNvSpPr>
          <p:nvPr>
            <p:ph type="body" idx="15"/>
          </p:nvPr>
        </p:nvSpPr>
        <p:spPr>
          <a:xfrm>
            <a:off x="254000" y="5602281"/>
            <a:ext cx="5914788" cy="3506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2017/11/04</a:t>
            </a:r>
            <a:endParaRPr dirty="0"/>
          </a:p>
        </p:txBody>
      </p:sp>
      <p:sp>
        <p:nvSpPr>
          <p:cNvPr id="404" name="Subtitle 2"/>
          <p:cNvSpPr txBox="1">
            <a:spLocks noGrp="1"/>
          </p:cNvSpPr>
          <p:nvPr>
            <p:ph type="body" idx="16"/>
          </p:nvPr>
        </p:nvSpPr>
        <p:spPr>
          <a:xfrm>
            <a:off x="266700" y="1781822"/>
            <a:ext cx="9639301" cy="769999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err="1">
                <a:latin typeface="Meiryo UI" charset="-128"/>
                <a:ea typeface="Meiryo UI" charset="-128"/>
                <a:cs typeface="Meiryo UI" charset="-128"/>
              </a:rPr>
              <a:t>Bluemix</a:t>
            </a:r>
            <a:r>
              <a:rPr lang="ja-JP" altLang="en-US" dirty="0">
                <a:latin typeface="Meiryo UI" charset="-128"/>
                <a:ea typeface="Meiryo UI" charset="-128"/>
                <a:cs typeface="Meiryo UI" charset="-128"/>
              </a:rPr>
              <a:t>のライト・アカウントで</a:t>
            </a:r>
            <a:r>
              <a:rPr lang="en-US" altLang="ja-JP" dirty="0">
                <a:latin typeface="Meiryo UI" charset="-128"/>
                <a:ea typeface="Meiryo UI" charset="-128"/>
                <a:cs typeface="Meiryo UI" charset="-128"/>
              </a:rPr>
              <a:t/>
            </a:r>
            <a:br>
              <a:rPr lang="en-US" altLang="ja-JP" dirty="0">
                <a:latin typeface="Meiryo UI" charset="-128"/>
                <a:ea typeface="Meiryo UI" charset="-128"/>
                <a:cs typeface="Meiryo UI" charset="-128"/>
              </a:rPr>
            </a:br>
            <a:r>
              <a:rPr lang="en-US" altLang="ja-JP" dirty="0">
                <a:latin typeface="Meiryo UI" charset="-128"/>
                <a:ea typeface="Meiryo UI" charset="-128"/>
                <a:cs typeface="Meiryo UI" charset="-128"/>
              </a:rPr>
              <a:t>AI</a:t>
            </a:r>
            <a:r>
              <a:rPr lang="ja-JP" altLang="en-US" dirty="0">
                <a:latin typeface="Meiryo UI" charset="-128"/>
                <a:ea typeface="Meiryo UI" charset="-128"/>
                <a:cs typeface="Meiryo UI" charset="-128"/>
              </a:rPr>
              <a:t>（</a:t>
            </a:r>
            <a:r>
              <a:rPr lang="en-US" altLang="ja-JP" dirty="0">
                <a:latin typeface="Meiryo UI" charset="-128"/>
                <a:ea typeface="Meiryo UI" charset="-128"/>
                <a:cs typeface="Meiryo UI" charset="-128"/>
              </a:rPr>
              <a:t>Watson</a:t>
            </a:r>
            <a:r>
              <a:rPr lang="ja-JP" altLang="en-US" dirty="0">
                <a:latin typeface="Meiryo UI" charset="-128"/>
                <a:ea typeface="Meiryo UI" charset="-128"/>
                <a:cs typeface="Meiryo UI" charset="-128"/>
              </a:rPr>
              <a:t>）アプリを作ってみよう</a:t>
            </a:r>
            <a:endParaRPr lang="ja-JP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254000" y="126540"/>
            <a:ext cx="6379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Bluemix</a:t>
            </a:r>
            <a:r>
              <a:rPr lang="en-US" sz="2400" b="1" dirty="0" smtClean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 × </a:t>
            </a:r>
            <a:r>
              <a:rPr lang="en-US" sz="2400" b="1" dirty="0" err="1" smtClean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sakura.io</a:t>
            </a:r>
            <a:r>
              <a:rPr lang="en-US" sz="2400" b="1" dirty="0" smtClean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Meiryo UI" charset="-128"/>
                <a:ea typeface="Meiryo UI" charset="-128"/>
                <a:cs typeface="Meiryo UI" charset="-128"/>
              </a:rPr>
              <a:t>体験ハンズオン@大阪</a:t>
            </a:r>
            <a:endParaRPr lang="en-US" sz="2400" b="1" dirty="0">
              <a:solidFill>
                <a:schemeClr val="bg1"/>
              </a:solidFill>
              <a:latin typeface="Meiryo UI" charset="-128"/>
              <a:ea typeface="Meiryo UI" charset="-128"/>
              <a:cs typeface="Meiryo UI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39553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085"/>
            <a:ext cx="9933010" cy="56699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886" y="1175336"/>
            <a:ext cx="2656114" cy="5682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743" y="4359729"/>
            <a:ext cx="2337071" cy="20301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4129" y="141645"/>
            <a:ext cx="11739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【</a:t>
            </a:r>
            <a:r>
              <a:rPr lang="en-US" altLang="ja-JP" sz="2800" b="1" dirty="0" err="1" smtClean="0">
                <a:latin typeface="Meiryo" charset="-128"/>
                <a:ea typeface="Meiryo" charset="-128"/>
                <a:cs typeface="Meiryo" charset="-128"/>
              </a:rPr>
              <a:t>DEMO】Watson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で大阪市の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をチャットボットにしてみました⑤</a:t>
            </a:r>
            <a:endParaRPr lang="en-US" altLang="ja-JP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6571" y="664865"/>
            <a:ext cx="11779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チャットボット・プログラムを作成します（</a:t>
            </a:r>
            <a:r>
              <a:rPr lang="en-US" altLang="ja-JP" sz="2000" b="1" dirty="0" err="1" smtClean="0">
                <a:latin typeface="Meiryo" charset="-128"/>
                <a:ea typeface="Meiryo" charset="-128"/>
                <a:cs typeface="Meiryo" charset="-128"/>
              </a:rPr>
              <a:t>IoT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 Platform Starter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の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Node-RED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を使用します）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729744" y="5372100"/>
            <a:ext cx="2288088" cy="538843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>
            <a:stCxn id="8" idx="1"/>
          </p:cNvCxnSpPr>
          <p:nvPr/>
        </p:nvCxnSpPr>
        <p:spPr>
          <a:xfrm rot="10800000">
            <a:off x="5780314" y="5274138"/>
            <a:ext cx="3949430" cy="367385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469046" y="5629899"/>
            <a:ext cx="1488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 smtClean="0">
                <a:latin typeface="Meiryo" charset="-128"/>
                <a:ea typeface="Meiryo" charset="-128"/>
                <a:cs typeface="Meiryo" charset="-128"/>
              </a:rPr>
              <a:t>ID</a:t>
            </a:r>
            <a:r>
              <a:rPr lang="ja-JP" altLang="en-US" sz="1600" dirty="0" smtClean="0">
                <a:latin typeface="Meiryo" charset="-128"/>
                <a:ea typeface="Meiryo" charset="-128"/>
                <a:cs typeface="Meiryo" charset="-128"/>
              </a:rPr>
              <a:t>を登録</a:t>
            </a:r>
            <a:endParaRPr lang="en-US" altLang="ja-JP" sz="1600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1844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4129" y="141645"/>
            <a:ext cx="11739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【</a:t>
            </a:r>
            <a:r>
              <a:rPr lang="en-US" altLang="ja-JP" sz="2800" b="1" dirty="0" err="1" smtClean="0">
                <a:latin typeface="Meiryo" charset="-128"/>
                <a:ea typeface="Meiryo" charset="-128"/>
                <a:cs typeface="Meiryo" charset="-128"/>
              </a:rPr>
              <a:t>DEMO】Watson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で大阪市の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をチャットボットにしてみました⑥</a:t>
            </a:r>
            <a:endParaRPr lang="en-US" altLang="ja-JP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6571" y="664865"/>
            <a:ext cx="11779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チャットボット・プログラムを実行します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177800" indent="-177800">
              <a:buFont typeface="Arial" charset="0"/>
              <a:buChar char="•"/>
            </a:pP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に含まれていない質問でも、学習結果を使って最適な部局を推測し回答します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30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5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956140" y="1649161"/>
            <a:ext cx="1706932" cy="4739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latin typeface="Meiryo" charset="-128"/>
                <a:ea typeface="Meiryo" charset="-128"/>
                <a:cs typeface="Meiryo" charset="-128"/>
              </a:rPr>
              <a:t>Storage/DB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8184" y="1224800"/>
            <a:ext cx="10774887" cy="379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latin typeface="Meiryo" charset="-128"/>
                <a:ea typeface="Meiryo" charset="-128"/>
                <a:cs typeface="Meiryo" charset="-128"/>
              </a:rPr>
              <a:t>Data Science Experience (DSX) </a:t>
            </a:r>
            <a:r>
              <a:rPr lang="en-US" b="1" smtClean="0">
                <a:latin typeface="Meiryo" charset="-128"/>
                <a:ea typeface="Meiryo" charset="-128"/>
                <a:cs typeface="Meiryo" charset="-128"/>
              </a:rPr>
              <a:t>User Interface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88185" y="5458205"/>
            <a:ext cx="8989750" cy="930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ja-JP" altLang="en-US" b="1" dirty="0" smtClean="0">
                <a:latin typeface="Meiryo" charset="-128"/>
                <a:ea typeface="Meiryo" charset="-128"/>
                <a:cs typeface="Meiryo" charset="-128"/>
              </a:rPr>
              <a:t>ライブラリー／解析モデル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0631" y="103631"/>
            <a:ext cx="10610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ライト・アカウントはデータサイエンティストにもお勧めです</a:t>
            </a:r>
            <a:endParaRPr lang="ja-JP" altLang="en-US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026" name="Picture 2" descr="https://datascience.ibm.com/blog/content/images/2016/12/CoOeDbhWAAA1H6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882" y="1663968"/>
            <a:ext cx="4211052" cy="370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ータ・セットに含まれる最初の 20 行が表示されたノートブックのスクリーン・キャプチャ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84" y="1649161"/>
            <a:ext cx="4700493" cy="371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upyter logo  site:ibm.com」の画像検索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862" y="1507553"/>
            <a:ext cx="1865818" cy="186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 logo  site:ibm.com」の画像検索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365" y="5537751"/>
            <a:ext cx="1509429" cy="80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ython library site:ibm.com」の画像検索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495" y="5530741"/>
            <a:ext cx="3025641" cy="85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&quot;data science experience&quot; site:ibm.com」の画像検索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514" y="266442"/>
            <a:ext cx="2523084" cy="130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&quot;data science experience&quot; site:ibm.com」の画像検索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429" y="1840827"/>
            <a:ext cx="3493381" cy="123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ensorflow site:ibm.com」の画像検索結果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477" y="5534559"/>
            <a:ext cx="987037" cy="80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888185" y="6448918"/>
            <a:ext cx="10774886" cy="3209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endParaRPr 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4479" y="580347"/>
            <a:ext cx="101720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indent="-142875">
              <a:buFont typeface="Wingdings" charset="2"/>
              <a:buChar char="§"/>
            </a:pPr>
            <a:r>
              <a:rPr lang="en-US" altLang="ja-JP" sz="2000" dirty="0" err="1" smtClean="0">
                <a:latin typeface="Meiryo" charset="-128"/>
                <a:ea typeface="Meiryo" charset="-128"/>
                <a:cs typeface="Meiryo" charset="-128"/>
              </a:rPr>
              <a:t>Jupyter,Rstudio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等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の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実行環境、ライブラリ、データベース等を統合して提供</a:t>
            </a:r>
            <a:endParaRPr lang="en-US" altLang="ja-JP" sz="2000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142875" indent="-142875">
              <a:buFont typeface="Wingdings" charset="2"/>
              <a:buChar char="§"/>
            </a:pPr>
            <a:r>
              <a:rPr lang="ja-JP" altLang="en-US" sz="2000" dirty="0">
                <a:latin typeface="Meiryo" charset="-128"/>
                <a:ea typeface="Meiryo" charset="-128"/>
                <a:cs typeface="Meiryo" charset="-128"/>
              </a:rPr>
              <a:t>オープン・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ソースのテクノロジーを</a:t>
            </a:r>
            <a:r>
              <a:rPr lang="ja-JP" altLang="en-US" sz="2000" dirty="0">
                <a:latin typeface="Meiryo" charset="-128"/>
                <a:ea typeface="Meiryo" charset="-128"/>
                <a:cs typeface="Meiryo" charset="-128"/>
              </a:rPr>
              <a:t>最大限に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活用</a:t>
            </a:r>
            <a:endParaRPr lang="en-US" altLang="ja-JP" sz="20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89579" y="3518924"/>
            <a:ext cx="1294261" cy="13396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90948" y="4937410"/>
            <a:ext cx="1292892" cy="13168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89578" y="2146333"/>
            <a:ext cx="1294261" cy="129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2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84" y="664865"/>
            <a:ext cx="10985082" cy="61791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4129" y="141645"/>
            <a:ext cx="7277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今すぐ 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  <a:hlinkClick r:id="rId3"/>
              </a:rPr>
              <a:t>http://bluemix.net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にアクセス！</a:t>
            </a:r>
            <a:endParaRPr lang="en-US" altLang="ja-JP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24951" y="4978401"/>
            <a:ext cx="4488915" cy="95410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>
                <a:latin typeface="Meiryo" charset="-128"/>
                <a:ea typeface="Meiryo" charset="-128"/>
                <a:cs typeface="Meiryo" charset="-128"/>
              </a:rPr>
              <a:t>最新の</a:t>
            </a:r>
            <a:r>
              <a:rPr lang="en-US" altLang="ja-JP" sz="2800" dirty="0" smtClean="0">
                <a:latin typeface="Meiryo" charset="-128"/>
                <a:ea typeface="Meiryo" charset="-128"/>
                <a:cs typeface="Meiryo" charset="-128"/>
              </a:rPr>
              <a:t>IT</a:t>
            </a:r>
            <a:r>
              <a:rPr lang="ja-JP" altLang="en-US" sz="2800" dirty="0" smtClean="0">
                <a:latin typeface="Meiryo" charset="-128"/>
                <a:ea typeface="Meiryo" charset="-128"/>
                <a:cs typeface="Meiryo" charset="-128"/>
              </a:rPr>
              <a:t>テクノロジーに</a:t>
            </a:r>
            <a:endParaRPr lang="en-US" altLang="ja-JP" sz="2800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sz="2800" dirty="0" smtClean="0">
                <a:latin typeface="Meiryo" charset="-128"/>
                <a:ea typeface="Meiryo" charset="-128"/>
                <a:cs typeface="Meiryo" charset="-128"/>
              </a:rPr>
              <a:t>気軽に触れてみて下さい！</a:t>
            </a:r>
            <a:endParaRPr lang="en-US" altLang="ja-JP" sz="2800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2630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Thank you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186939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79" y="1070163"/>
            <a:ext cx="8572500" cy="54483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67300" y="656630"/>
            <a:ext cx="711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smtClean="0">
                <a:latin typeface="Meiryo" charset="-128"/>
                <a:ea typeface="Meiryo" charset="-128"/>
                <a:cs typeface="Meiryo" charset="-128"/>
              </a:rPr>
              <a:t>出典：</a:t>
            </a:r>
            <a:r>
              <a:rPr lang="en-US" sz="1400" dirty="0" smtClean="0">
                <a:latin typeface="Meiryo" charset="-128"/>
                <a:ea typeface="Meiryo" charset="-128"/>
                <a:cs typeface="Meiryo" charset="-128"/>
              </a:rPr>
              <a:t>https://</a:t>
            </a:r>
            <a:r>
              <a:rPr lang="en-US" sz="1400" dirty="0" err="1" smtClean="0">
                <a:latin typeface="Meiryo" charset="-128"/>
                <a:ea typeface="Meiryo" charset="-128"/>
                <a:cs typeface="Meiryo" charset="-128"/>
              </a:rPr>
              <a:t>www.nikkei.com</a:t>
            </a:r>
            <a:r>
              <a:rPr lang="en-US" sz="1400" dirty="0" smtClean="0">
                <a:latin typeface="Meiryo" charset="-128"/>
                <a:ea typeface="Meiryo" charset="-128"/>
                <a:cs typeface="Meiryo" charset="-128"/>
              </a:rPr>
              <a:t>/article/DGXMZO2274748026102017MM8000/</a:t>
            </a:r>
            <a:endParaRPr lang="en-US" sz="1400" dirty="0"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76400" y="5587997"/>
            <a:ext cx="80010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677400" y="5283196"/>
            <a:ext cx="44137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809995" y="6334390"/>
            <a:ext cx="2236510" cy="40011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ja-JP" altLang="en-US" sz="2000" b="1" smtClean="0">
                <a:latin typeface="Meiryo" charset="-128"/>
                <a:ea typeface="Meiryo" charset="-128"/>
                <a:cs typeface="Meiryo" charset="-128"/>
              </a:rPr>
              <a:t>少し補足します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…</a:t>
            </a:r>
            <a:endParaRPr lang="en-US" sz="2000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4129" y="141645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先日、以下のような報道がありました</a:t>
            </a:r>
            <a:endParaRPr lang="en-US" sz="2800" b="1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068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4129" y="141645"/>
            <a:ext cx="10662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AI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」無料化（ライト・アカウント）発表のポイント</a:t>
            </a:r>
            <a:endParaRPr lang="en-US" sz="2800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6571" y="664865"/>
            <a:ext cx="117790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IBM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のクラウド「</a:t>
            </a:r>
            <a:r>
              <a:rPr lang="en-US" altLang="ja-JP" sz="2000" b="1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」の無料トライアルを、従来の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1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ヶ月限定から期間無制限にしました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177800" indent="-177800">
              <a:buFont typeface="Arial" charset="0"/>
              <a:buChar char="•"/>
            </a:pP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８種類の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サービス（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11/4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時点）が無償で利用できます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177800" indent="-177800">
              <a:buFont typeface="Arial" charset="0"/>
              <a:buChar char="•"/>
            </a:pP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ただし、利用量（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1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ヶ月あたりの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API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コール回数等）には上限を設けています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177800" indent="-177800">
              <a:buFont typeface="Arial" charset="0"/>
              <a:buChar char="•"/>
            </a:pP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以外にも無償で利用できるサービスを多数（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30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以上）用意しています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9300"/>
            <a:ext cx="12192000" cy="4838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45628" y="1955646"/>
            <a:ext cx="63463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Meiryo" charset="-128"/>
                <a:ea typeface="Meiryo" charset="-128"/>
                <a:cs typeface="Meiryo" charset="-128"/>
              </a:rPr>
              <a:t>https://</a:t>
            </a:r>
            <a:r>
              <a:rPr lang="en-US" sz="1400" dirty="0" err="1" smtClean="0">
                <a:latin typeface="Meiryo" charset="-128"/>
                <a:ea typeface="Meiryo" charset="-128"/>
                <a:cs typeface="Meiryo" charset="-128"/>
              </a:rPr>
              <a:t>www.ibm.com</a:t>
            </a:r>
            <a:r>
              <a:rPr lang="en-US" sz="1400" dirty="0" smtClean="0">
                <a:latin typeface="Meiryo" charset="-128"/>
                <a:ea typeface="Meiryo" charset="-128"/>
                <a:cs typeface="Meiryo" charset="-128"/>
              </a:rPr>
              <a:t>/cloud-computing/</a:t>
            </a:r>
            <a:r>
              <a:rPr lang="en-US" sz="1400" dirty="0" err="1" smtClean="0">
                <a:latin typeface="Meiryo" charset="-128"/>
                <a:ea typeface="Meiryo" charset="-128"/>
                <a:cs typeface="Meiryo" charset="-128"/>
              </a:rPr>
              <a:t>jp</a:t>
            </a:r>
            <a:r>
              <a:rPr lang="en-US" sz="1400" dirty="0" smtClean="0">
                <a:latin typeface="Meiryo" charset="-128"/>
                <a:ea typeface="Meiryo" charset="-128"/>
                <a:cs typeface="Meiryo" charset="-128"/>
              </a:rPr>
              <a:t>/ja/</a:t>
            </a:r>
            <a:r>
              <a:rPr lang="en-US" sz="1400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en-US" sz="1400" dirty="0" smtClean="0">
                <a:latin typeface="Meiryo" charset="-128"/>
                <a:ea typeface="Meiryo" charset="-128"/>
                <a:cs typeface="Meiryo" charset="-128"/>
              </a:rPr>
              <a:t>/lite-account/</a:t>
            </a:r>
            <a:endParaRPr lang="en-US" sz="1400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4636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654"/>
            <a:ext cx="12192000" cy="5448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4129" y="141645"/>
            <a:ext cx="7810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【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参考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】</a:t>
            </a:r>
            <a:r>
              <a:rPr lang="en-US" altLang="ja-JP" sz="2800" b="1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カタログの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メニュー</a:t>
            </a:r>
            <a:endParaRPr lang="en-US" altLang="ja-JP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6571" y="664865"/>
            <a:ext cx="11779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はチャットボット、翻訳、音声認識、性格分析など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8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種類のサービスが無償で使用可能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6701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4129" y="141645"/>
            <a:ext cx="10662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で作った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AI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サービスの例：日本航空様「マカナちゃん」</a:t>
            </a:r>
            <a:endParaRPr lang="en-US" altLang="ja-JP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975"/>
            <a:ext cx="12192000" cy="55340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90566" y="613558"/>
            <a:ext cx="53934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Meiryo" charset="-128"/>
                <a:ea typeface="Meiryo" charset="-128"/>
                <a:cs typeface="Meiryo" charset="-128"/>
              </a:rPr>
              <a:t>https://</a:t>
            </a:r>
            <a:r>
              <a:rPr lang="en-US" sz="1600" dirty="0" err="1" smtClean="0">
                <a:latin typeface="Meiryo" charset="-128"/>
                <a:ea typeface="Meiryo" charset="-128"/>
                <a:cs typeface="Meiryo" charset="-128"/>
              </a:rPr>
              <a:t>jal-makana-chan.mybluemix.net</a:t>
            </a:r>
            <a:r>
              <a:rPr lang="en-US" sz="1600" dirty="0" smtClean="0">
                <a:latin typeface="Meiryo" charset="-128"/>
                <a:ea typeface="Meiryo" charset="-128"/>
                <a:cs typeface="Meiryo" charset="-128"/>
              </a:rPr>
              <a:t>/</a:t>
            </a:r>
            <a:r>
              <a:rPr lang="en-US" sz="1600" dirty="0" err="1" smtClean="0">
                <a:latin typeface="Meiryo" charset="-128"/>
                <a:ea typeface="Meiryo" charset="-128"/>
                <a:cs typeface="Meiryo" charset="-128"/>
              </a:rPr>
              <a:t>index.html</a:t>
            </a:r>
            <a:endParaRPr lang="en-US" sz="1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6571" y="664865"/>
            <a:ext cx="11779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Watson Conversation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でチャットボットを開発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177800" indent="-177800">
              <a:buFont typeface="Arial" charset="0"/>
              <a:buChar char="•"/>
            </a:pPr>
            <a:r>
              <a:rPr lang="en-US" altLang="ja-JP" sz="2000" b="1" dirty="0" err="1" smtClean="0">
                <a:latin typeface="Meiryo" charset="-128"/>
                <a:ea typeface="Meiryo" charset="-128"/>
                <a:cs typeface="Meiryo" charset="-128"/>
              </a:rPr>
              <a:t>Bluemix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ライト・アカウントでも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Conversation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を使ってチャットボットを作ることができます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8721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4129" y="141645"/>
            <a:ext cx="11739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【</a:t>
            </a:r>
            <a:r>
              <a:rPr lang="en-US" altLang="ja-JP" sz="2800" b="1" dirty="0" err="1" smtClean="0">
                <a:latin typeface="Meiryo" charset="-128"/>
                <a:ea typeface="Meiryo" charset="-128"/>
                <a:cs typeface="Meiryo" charset="-128"/>
              </a:rPr>
              <a:t>DEMO】Watson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で大阪市の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をチャットボットにしてみました①</a:t>
            </a:r>
            <a:endParaRPr lang="en-US" altLang="ja-JP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61" y="1679683"/>
            <a:ext cx="5018915" cy="509667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998" y="1677958"/>
            <a:ext cx="5377109" cy="508206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ight Arrow 8"/>
          <p:cNvSpPr/>
          <p:nvPr/>
        </p:nvSpPr>
        <p:spPr>
          <a:xfrm>
            <a:off x="5575609" y="2525375"/>
            <a:ext cx="765743" cy="2803289"/>
          </a:xfrm>
          <a:prstGeom prst="rightArrow">
            <a:avLst>
              <a:gd name="adj1" fmla="val 50000"/>
              <a:gd name="adj2" fmla="val 645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571" y="664865"/>
            <a:ext cx="11779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大阪市への質問を入力すると、担当の部局を答えてくれるチャットボットです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177800" indent="-177800">
              <a:buFont typeface="Arial" charset="0"/>
              <a:buChar char="•"/>
            </a:pP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あらかじめ大阪市の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を学習し、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にはない質問でも担当の部局を推測して回答します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2300" y="5504097"/>
            <a:ext cx="6231198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大阪市にはお断りしていないので、ここだけの話でお願いします😁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 (https://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github.com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/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takeyan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/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bmx_chatbot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0835" y="1404564"/>
            <a:ext cx="4674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Meiryo" charset="-128"/>
                <a:ea typeface="Meiryo" charset="-128"/>
                <a:cs typeface="Meiryo" charset="-128"/>
              </a:rPr>
              <a:t>http://</a:t>
            </a:r>
            <a:r>
              <a:rPr lang="en-US" sz="1400" dirty="0" err="1" smtClean="0">
                <a:latin typeface="Meiryo" charset="-128"/>
                <a:ea typeface="Meiryo" charset="-128"/>
                <a:cs typeface="Meiryo" charset="-128"/>
              </a:rPr>
              <a:t>www.osaka</a:t>
            </a:r>
            <a:r>
              <a:rPr lang="en-US" sz="1400" dirty="0" smtClean="0">
                <a:latin typeface="Meiryo" charset="-128"/>
                <a:ea typeface="Meiryo" charset="-128"/>
                <a:cs typeface="Meiryo" charset="-128"/>
              </a:rPr>
              <a:t>-city-</a:t>
            </a:r>
            <a:r>
              <a:rPr lang="en-US" sz="1400" dirty="0" err="1" smtClean="0">
                <a:latin typeface="Meiryo" charset="-128"/>
                <a:ea typeface="Meiryo" charset="-128"/>
                <a:cs typeface="Meiryo" charset="-128"/>
              </a:rPr>
              <a:t>callcenter.jp</a:t>
            </a:r>
            <a:r>
              <a:rPr lang="en-US" sz="1400" dirty="0" smtClean="0">
                <a:latin typeface="Meiryo" charset="-128"/>
                <a:ea typeface="Meiryo" charset="-128"/>
                <a:cs typeface="Meiryo" charset="-128"/>
              </a:rPr>
              <a:t>/</a:t>
            </a:r>
            <a:r>
              <a:rPr lang="en-US" sz="1400" dirty="0" err="1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en-US" sz="1400" dirty="0" smtClean="0">
                <a:latin typeface="Meiryo" charset="-128"/>
                <a:ea typeface="Meiryo" charset="-128"/>
                <a:cs typeface="Meiryo" charset="-128"/>
              </a:rPr>
              <a:t>/</a:t>
            </a:r>
            <a:r>
              <a:rPr lang="en-US" sz="1400" dirty="0" err="1" smtClean="0">
                <a:latin typeface="Meiryo" charset="-128"/>
                <a:ea typeface="Meiryo" charset="-128"/>
                <a:cs typeface="Meiryo" charset="-128"/>
              </a:rPr>
              <a:t>index.aspx</a:t>
            </a:r>
            <a:endParaRPr lang="en-US" sz="1400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9168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36914"/>
            <a:ext cx="7805376" cy="48791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842" y="2231912"/>
            <a:ext cx="8224157" cy="46260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4129" y="141645"/>
            <a:ext cx="11739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【</a:t>
            </a:r>
            <a:r>
              <a:rPr lang="en-US" altLang="ja-JP" sz="2800" b="1" dirty="0" err="1" smtClean="0">
                <a:latin typeface="Meiryo" charset="-128"/>
                <a:ea typeface="Meiryo" charset="-128"/>
                <a:cs typeface="Meiryo" charset="-128"/>
              </a:rPr>
              <a:t>DEMO】Watson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で大阪市の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をチャットボットにしてみました②</a:t>
            </a:r>
            <a:endParaRPr lang="en-US" altLang="ja-JP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4129" y="1079056"/>
            <a:ext cx="2824841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学習データ（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CSV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形式）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13424" y="1862580"/>
            <a:ext cx="2941703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学習後の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の画面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Bent Arrow 6"/>
          <p:cNvSpPr/>
          <p:nvPr/>
        </p:nvSpPr>
        <p:spPr>
          <a:xfrm flipV="1">
            <a:off x="2334986" y="5829299"/>
            <a:ext cx="1592040" cy="843709"/>
          </a:xfrm>
          <a:prstGeom prst="bentArrow">
            <a:avLst>
              <a:gd name="adj1" fmla="val 32741"/>
              <a:gd name="adj2" fmla="val 33495"/>
              <a:gd name="adj3" fmla="val 44417"/>
              <a:gd name="adj4" fmla="val 43750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571" y="664865"/>
            <a:ext cx="11779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と部局を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に学習させます。この情報を元にして、最適な部局を推測します。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4824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9894"/>
            <a:ext cx="10809514" cy="56581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4129" y="141645"/>
            <a:ext cx="11739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【</a:t>
            </a:r>
            <a:r>
              <a:rPr lang="en-US" altLang="ja-JP" sz="2800" b="1" dirty="0" err="1" smtClean="0">
                <a:latin typeface="Meiryo" charset="-128"/>
                <a:ea typeface="Meiryo" charset="-128"/>
                <a:cs typeface="Meiryo" charset="-128"/>
              </a:rPr>
              <a:t>DEMO】Watson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で大阪市の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をチャットボットにしてみました③</a:t>
            </a:r>
            <a:endParaRPr lang="en-US" altLang="ja-JP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6571" y="664865"/>
            <a:ext cx="11865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ja-JP" altLang="en-US" sz="2000" b="1" smtClean="0">
                <a:latin typeface="Meiryo" charset="-128"/>
                <a:ea typeface="Meiryo" charset="-128"/>
                <a:cs typeface="Meiryo" charset="-128"/>
              </a:rPr>
              <a:t>チャットボットの会話を制御するダイアログ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を定義します（この例</a:t>
            </a:r>
            <a:r>
              <a:rPr lang="ja-JP" altLang="en-US" sz="2000" b="1" smtClean="0">
                <a:latin typeface="Meiryo" charset="-128"/>
                <a:ea typeface="Meiryo" charset="-128"/>
                <a:cs typeface="Meiryo" charset="-128"/>
              </a:rPr>
              <a:t>では部局名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ごとに応答文</a:t>
            </a:r>
            <a:r>
              <a:rPr lang="ja-JP" altLang="en-US" sz="2000" b="1" smtClean="0">
                <a:latin typeface="Meiryo" charset="-128"/>
                <a:ea typeface="Meiryo" charset="-128"/>
                <a:cs typeface="Meiryo" charset="-128"/>
              </a:rPr>
              <a:t>を登録）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126" y="3178665"/>
            <a:ext cx="6717229" cy="346615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7" name="Straight Connector 6"/>
          <p:cNvCxnSpPr/>
          <p:nvPr/>
        </p:nvCxnSpPr>
        <p:spPr>
          <a:xfrm flipV="1">
            <a:off x="4833257" y="3178665"/>
            <a:ext cx="559869" cy="1083092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833257" y="4911743"/>
            <a:ext cx="559869" cy="173307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972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4129" y="141645"/>
            <a:ext cx="11739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【</a:t>
            </a:r>
            <a:r>
              <a:rPr lang="en-US" altLang="ja-JP" sz="2800" b="1" dirty="0" err="1" smtClean="0">
                <a:latin typeface="Meiryo" charset="-128"/>
                <a:ea typeface="Meiryo" charset="-128"/>
                <a:cs typeface="Meiryo" charset="-128"/>
              </a:rPr>
              <a:t>DEMO】Watson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で大阪市の</a:t>
            </a:r>
            <a:r>
              <a:rPr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FAQ</a:t>
            </a:r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をチャットボットにしてみました④</a:t>
            </a:r>
            <a:endParaRPr lang="en-US" altLang="ja-JP" sz="28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664865"/>
            <a:ext cx="11779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学習とダイアログ定義を検証します（</a:t>
            </a:r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Watson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の検証機能を使用）。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12192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03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BM Cloud 2017">
  <a:themeElements>
    <a:clrScheme name="IBM Cloud 2017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5498D5"/>
      </a:accent5>
      <a:accent6>
        <a:srgbClr val="AC72E6"/>
      </a:accent6>
      <a:hlink>
        <a:srgbClr val="1F92F4"/>
      </a:hlink>
      <a:folHlink>
        <a:srgbClr val="FF00FF"/>
      </a:folHlink>
    </a:clrScheme>
    <a:fontScheme name="IBM Cloud 2017">
      <a:majorFont>
        <a:latin typeface="Calibri"/>
        <a:ea typeface="Calibri"/>
        <a:cs typeface="Calibri"/>
      </a:majorFont>
      <a:minorFont>
        <a:latin typeface="Arial"/>
        <a:ea typeface="Arial"/>
        <a:cs typeface="Arial"/>
      </a:minorFont>
    </a:fontScheme>
    <a:fmtScheme name="IBM Cloud 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1_IBM Cloud 2017">
  <a:themeElements>
    <a:clrScheme name="IBM Cloud 2017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5498D5"/>
      </a:accent5>
      <a:accent6>
        <a:srgbClr val="AC72E6"/>
      </a:accent6>
      <a:hlink>
        <a:srgbClr val="1F92F4"/>
      </a:hlink>
      <a:folHlink>
        <a:srgbClr val="FF00FF"/>
      </a:folHlink>
    </a:clrScheme>
    <a:fontScheme name="IBM Cloud 2017">
      <a:majorFont>
        <a:latin typeface="Calibri"/>
        <a:ea typeface="Calibri"/>
        <a:cs typeface="Calibri"/>
      </a:majorFont>
      <a:minorFont>
        <a:latin typeface="Arial"/>
        <a:ea typeface="Arial"/>
        <a:cs typeface="Arial"/>
      </a:minorFont>
    </a:fontScheme>
    <a:fmtScheme name="IBM Cloud 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527</Words>
  <Application>Microsoft Macintosh PowerPoint</Application>
  <PresentationFormat>Widescreen</PresentationFormat>
  <Paragraphs>53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Calibri</vt:lpstr>
      <vt:lpstr>Calibri Light</vt:lpstr>
      <vt:lpstr>Meiryo</vt:lpstr>
      <vt:lpstr>Meiryo UI</vt:lpstr>
      <vt:lpstr>Wingdings</vt:lpstr>
      <vt:lpstr>Yu Gothic</vt:lpstr>
      <vt:lpstr>Arial</vt:lpstr>
      <vt:lpstr>Office Theme</vt:lpstr>
      <vt:lpstr>IBM Cloud 2017</vt:lpstr>
      <vt:lpstr>1_IBM Cloud 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SEIICHI Takeuchi</dc:creator>
  <cp:lastModifiedBy>SEIICHI Takeuchi</cp:lastModifiedBy>
  <cp:revision>38</cp:revision>
  <dcterms:created xsi:type="dcterms:W3CDTF">2017-11-03T03:02:26Z</dcterms:created>
  <dcterms:modified xsi:type="dcterms:W3CDTF">2017-11-03T13:03:23Z</dcterms:modified>
</cp:coreProperties>
</file>